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91" r:id="rId5"/>
    <p:sldId id="294" r:id="rId6"/>
    <p:sldId id="283" r:id="rId7"/>
    <p:sldId id="269" r:id="rId8"/>
    <p:sldId id="272" r:id="rId9"/>
    <p:sldId id="273" r:id="rId10"/>
    <p:sldId id="285" r:id="rId11"/>
    <p:sldId id="276" r:id="rId12"/>
    <p:sldId id="281" r:id="rId13"/>
    <p:sldId id="286" r:id="rId14"/>
    <p:sldId id="282" r:id="rId15"/>
    <p:sldId id="25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95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30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41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54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6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71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75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3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35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040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9362B48-D4C1-4A35-85EC-D1DC253C4B1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381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51845-7B62-465B-BFB1-BD2AA4F209B0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98A6D-D527-40EE-B2D2-4034A5161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91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zn-jd.ru/" TargetMode="External"/><Relationship Id="rId7" Type="http://schemas.openxmlformats.org/officeDocument/2006/relationships/hyperlink" Target="https://vk.com/sktt62_professionalite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tehno.teh.klepiki@ryazan.gov.ru" TargetMode="External"/><Relationship Id="rId5" Type="http://schemas.openxmlformats.org/officeDocument/2006/relationships/hyperlink" Target="https://klepikisktt.nubex.ru/" TargetMode="External"/><Relationship Id="rId4" Type="http://schemas.openxmlformats.org/officeDocument/2006/relationships/hyperlink" Target="https://vk.com/rzn_jd_colleg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4;&#1080;&#1085;&#1080;&#1089;&#1090;&#1077;&#1088;&#1089;&#1090;&#1074;&#1086;.&#1086;&#1073;&#1088;&#1072;&#1079;&#1086;&#1074;&#1072;&#1085;&#1080;&#1077;33.&#1088;&#1092;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public_bpoo_vo" TargetMode="External"/><Relationship Id="rId4" Type="http://schemas.openxmlformats.org/officeDocument/2006/relationships/hyperlink" Target="mailto:info@obrazovanie33.r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rzn_jd_college" TargetMode="External"/><Relationship Id="rId4" Type="http://schemas.openxmlformats.org/officeDocument/2006/relationships/hyperlink" Target="http://rzn-jd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kadomtt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vk.com/kadomt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ehno.teh.klepiki@ryazan.gov.ru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merzlov62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sfi-ryazan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vk.com/club3157272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public153430511" TargetMode="External"/><Relationship Id="rId4" Type="http://schemas.openxmlformats.org/officeDocument/2006/relationships/hyperlink" Target="https://schatt.rzn.eduru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xn--80a0bav.xn--plai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vk.com/club21655836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public153430511" TargetMode="External"/><Relationship Id="rId4" Type="http://schemas.openxmlformats.org/officeDocument/2006/relationships/hyperlink" Target="https://schatt.rzn.edu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33F1B-5AEB-4D8A-95B5-5CE49AF6D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896" y="1486832"/>
            <a:ext cx="10922208" cy="3884335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ru-RU" sz="45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Профориентационный атлас профессий для лиц с инвалидностью и ОВЗ с интеллектуальными нарушениями в профессиональных образовательных организациях </a:t>
            </a:r>
            <a:br>
              <a:rPr lang="ru-RU" sz="45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ru-RU" sz="45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Рязанской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6992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D93BF3-FB6C-4D85-ACD4-DC89C4A98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35" y="102637"/>
            <a:ext cx="11722900" cy="6685789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Дорогие друзья!</a:t>
            </a:r>
          </a:p>
          <a:p>
            <a:pPr marL="0" indent="0" algn="ctr">
              <a:buNone/>
            </a:pP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Перед вами «Профориентационный атлас профессий и специальностей», Рязанской области, он представляет все профессии и специальности, которые можно получить в колледжах и техникумах Рязанской области, в том числе с учетом нозологий и доступных учреждений.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Этот «Профориентационный атлас и профессий и специальностей» – инструмент профориентации школьников, для лиц ограниченными возможностями здоровья, где с учетом нозологий можно выбрать подходящую профессиональную деятельность. 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Цель профориентационного атласа профессий/специальностей Рязанской области – повысить осведомленность о профессиональном обучении лиц с инвалидностью и ограниченными возможностями здоровья профессиональных образовательных организациях региона.</a:t>
            </a:r>
          </a:p>
        </p:txBody>
      </p:sp>
    </p:spTree>
    <p:extLst>
      <p:ext uri="{BB962C8B-B14F-4D97-AF65-F5344CB8AC3E}">
        <p14:creationId xmlns:p14="http://schemas.microsoft.com/office/powerpoint/2010/main" val="3101860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A233E-B895-42C7-BF2F-E4DFC455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Информация о БПОО Рязанской области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99C445-5435-42D9-B23E-1ACDD05FE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3853" y="1825625"/>
            <a:ext cx="5015948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ОГБПОУ «Рязанский железнодорожный колледж»</a:t>
            </a:r>
          </a:p>
          <a:p>
            <a:pPr marL="0" indent="0">
              <a:buNone/>
            </a:pPr>
            <a:r>
              <a:rPr lang="ru-RU" sz="2200" dirty="0"/>
              <a:t>Адрес: 390013, г. Рязань, ул. Вокзальная, </a:t>
            </a:r>
          </a:p>
          <a:p>
            <a:pPr marL="0" indent="0">
              <a:buNone/>
            </a:pPr>
            <a:r>
              <a:rPr lang="ru-RU" sz="2200" dirty="0"/>
              <a:t>д. 32 А</a:t>
            </a:r>
          </a:p>
          <a:p>
            <a:pPr marL="0" indent="0">
              <a:buNone/>
            </a:pPr>
            <a:r>
              <a:rPr lang="ru-RU" sz="2200" dirty="0"/>
              <a:t>Сайт: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http://rzn-jd.ru/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200" dirty="0"/>
              <a:t>E-mail</a:t>
            </a:r>
            <a:r>
              <a:rPr lang="ru-RU" sz="2200" dirty="0"/>
              <a:t>: </a:t>
            </a:r>
            <a:r>
              <a:rPr lang="en-US" sz="2200" dirty="0"/>
              <a:t>zhd.coll.rzn@ryazan.gov.ru</a:t>
            </a:r>
            <a:endParaRPr lang="ru-RU" sz="2200" dirty="0"/>
          </a:p>
          <a:p>
            <a:pPr marL="0" indent="0">
              <a:buNone/>
            </a:pPr>
            <a:r>
              <a:rPr lang="ru-RU" sz="2200" dirty="0"/>
              <a:t>Социальные сети: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https://vk.com/rzn_jd_college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200" dirty="0"/>
              <a:t>Телефон: </a:t>
            </a:r>
            <a:r>
              <a:rPr lang="en-US" sz="2200" dirty="0"/>
              <a:t>8 (4912) 39-30-34</a:t>
            </a:r>
            <a:endParaRPr lang="ru-RU" sz="2200" dirty="0"/>
          </a:p>
          <a:p>
            <a:pPr marL="0" indent="0">
              <a:buNone/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848FD8-08E3-42BB-8F81-28BBDF22D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ОГБПОУ «</a:t>
            </a:r>
            <a:r>
              <a:rPr lang="ru-RU" b="1" i="1" dirty="0" err="1"/>
              <a:t>Клепиковский</a:t>
            </a:r>
            <a:r>
              <a:rPr lang="ru-RU" b="1" i="1" dirty="0"/>
              <a:t> технологический техникум»</a:t>
            </a:r>
          </a:p>
          <a:p>
            <a:pPr marL="0" indent="0">
              <a:buNone/>
            </a:pPr>
            <a:r>
              <a:rPr lang="ru-RU" sz="2200" dirty="0"/>
              <a:t>Адрес: 391030, Рязанская область, г. Спас-Клепики, ул. Московская, д. 33</a:t>
            </a:r>
          </a:p>
          <a:p>
            <a:pPr marL="0" indent="0">
              <a:buNone/>
            </a:pPr>
            <a:r>
              <a:rPr lang="ru-RU" sz="2200" dirty="0"/>
              <a:t>Сайт: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https://klepikisktt.nubex.ru/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2200" dirty="0"/>
              <a:t>E-mail</a:t>
            </a:r>
            <a:r>
              <a:rPr lang="ru-RU" sz="2200" dirty="0"/>
              <a:t>: 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tehno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teh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klepiki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ryazan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</a:t>
            </a:r>
            <a:r>
              <a:rPr lang="ru-RU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endParaRPr lang="ru-RU" sz="2200" dirty="0"/>
          </a:p>
          <a:p>
            <a:pPr marL="0" indent="0">
              <a:buNone/>
            </a:pPr>
            <a:r>
              <a:rPr lang="ru-RU" sz="2200" dirty="0"/>
              <a:t>Социальные сети: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https://vk.com/sktt62_professionalitet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200" dirty="0"/>
              <a:t>Телефон: </a:t>
            </a:r>
            <a:r>
              <a:rPr lang="en-US" sz="2200" dirty="0"/>
              <a:t>8 (</a:t>
            </a:r>
            <a:r>
              <a:rPr lang="ru-RU" sz="2200" dirty="0"/>
              <a:t>49142)2-63-54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5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28CFC-7D14-40C6-BDFB-C1B9437CB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1494"/>
            <a:ext cx="10515600" cy="169258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Ресурсно-учебно-методический центр среднего профессионального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F984AA-2053-4935-9A2D-917FAD606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3008"/>
            <a:ext cx="10515600" cy="350203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ВО «Владимирский экономико-технологический колледж»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600015, Россия, Владимирская область, г. Владимир, ул. Чайковского, д. 25.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министерство.образование33.рф/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info@obrazovanie33.ru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Соцсети: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https://vk.com/public_bpoo_vo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 (4922) 32-55-34</a:t>
            </a: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02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BDFEF4-A534-4A90-A6F0-BBC634C1A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746658" cy="109988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i="1" dirty="0">
                <a:latin typeface="Century Schoolbook" panose="02040604050505020304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ТОП-10 профессий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85C61C3-6807-4DF8-9BD6-E0C8ECB5A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7935033"/>
              </p:ext>
            </p:extLst>
          </p:nvPr>
        </p:nvGraphicFramePr>
        <p:xfrm>
          <a:off x="914400" y="1566606"/>
          <a:ext cx="10746658" cy="45689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4257">
                  <a:extLst>
                    <a:ext uri="{9D8B030D-6E8A-4147-A177-3AD203B41FA5}">
                      <a16:colId xmlns:a16="http://schemas.microsoft.com/office/drawing/2014/main" val="1753654414"/>
                    </a:ext>
                  </a:extLst>
                </a:gridCol>
                <a:gridCol w="9772401">
                  <a:extLst>
                    <a:ext uri="{9D8B030D-6E8A-4147-A177-3AD203B41FA5}">
                      <a16:colId xmlns:a16="http://schemas.microsoft.com/office/drawing/2014/main" val="608419165"/>
                    </a:ext>
                  </a:extLst>
                </a:gridCol>
              </a:tblGrid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профессии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04116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19601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Швея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46220453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18511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Слесарь по ремонту автомобилей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45595661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17531 Рабочий зеленого хозяйства 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8936034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19727 Штукатур </a:t>
                      </a:r>
                      <a:endParaRPr lang="ru-RU" sz="2000" b="1" i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7576502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13450 Маляр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30994812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16675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Повар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17417308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18880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Столяр строительный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61362008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18874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Столяр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15882374"/>
                  </a:ext>
                </a:extLst>
              </a:tr>
              <a:tr h="4374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19137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Тестовод 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066765"/>
                  </a:ext>
                </a:extLst>
              </a:tr>
              <a:tr h="41314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+mn-lt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15415 Овощевод</a:t>
                      </a:r>
                      <a:endParaRPr lang="ru-RU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6492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0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503" y="181250"/>
            <a:ext cx="8819322" cy="130962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железнодорожный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0870"/>
            <a:ext cx="10969487" cy="5198165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390013, г. Рязань, ул. Вокзальная, д. 32 А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391182, Рязанская область,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Рыбновский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р-н, с.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Пощупово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53%, По слуху – 57%, НОДА (мобильные) –57%, НОДА (на коляске) – 59%, УО – 56%    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800" dirty="0"/>
              <a:t>Профессии/специальности для лиц с ОВЗ и инвалидностью: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F3337C-1C5E-4E14-B778-3894B1CF6D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87" y="181250"/>
            <a:ext cx="1401416" cy="1309620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700015"/>
              </p:ext>
            </p:extLst>
          </p:nvPr>
        </p:nvGraphicFramePr>
        <p:xfrm>
          <a:off x="814872" y="3150419"/>
          <a:ext cx="10983687" cy="357020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710524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327355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734521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48637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17531 Рабочий зеленого хозяйства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МБУДО "Рязанская городская станция юных натуралистов»,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"Инвест - Агро"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16199 Оператор электронно-вычислительных и вычислительных машин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год 10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86255"/>
                  </a:ext>
                </a:extLst>
              </a:tr>
              <a:tr h="4654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18880 Столяр-строительный</a:t>
                      </a:r>
                      <a:endParaRPr lang="ru-RU" sz="1500" dirty="0"/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год 10 мес.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"НПП ДОГГЕР"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19727 Штукатур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год 10 мес.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СПК "Марьино"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19601 Швея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год 10 мес.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 «Медея», ООО «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Фримен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8533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15415 Овощевод</a:t>
                      </a:r>
                      <a:endParaRPr lang="ru-RU" sz="1500" dirty="0"/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r>
                        <a:rPr kumimoji="0" lang="ru-RU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год 10 мес.</a:t>
                      </a:r>
                      <a:endParaRPr lang="ru-RU" sz="1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"Инвест - Агро"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29720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12187"/>
              </p:ext>
            </p:extLst>
          </p:nvPr>
        </p:nvGraphicFramePr>
        <p:xfrm>
          <a:off x="838199" y="2498395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14604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8483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/>
                        <a:t>Эл.почта</a:t>
                      </a:r>
                      <a:r>
                        <a:rPr lang="ru-RU" sz="1600" dirty="0"/>
                        <a:t> </a:t>
                      </a:r>
                      <a:r>
                        <a:rPr lang="en-US" sz="1600" dirty="0"/>
                        <a:t>zhd.coll.rzn@ryazan.gov.ru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ru-RU" sz="1600" dirty="0" err="1"/>
                        <a:t>айт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http://rzn-jd.ru/</a:t>
                      </a:r>
                      <a:r>
                        <a:rPr lang="en-US" sz="1600" dirty="0"/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VK </a:t>
                      </a:r>
                      <a:r>
                        <a:rPr lang="en-US" sz="1600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https://vk.com/rzn_jd_college</a:t>
                      </a:r>
                      <a:r>
                        <a:rPr lang="en-US" sz="1600" dirty="0"/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 (4912) 39-30-34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4662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608" y="75144"/>
            <a:ext cx="8024191" cy="1204137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</a:t>
            </a:r>
            <a:r>
              <a:rPr lang="ru-RU" sz="2000" b="1" i="1" dirty="0" err="1">
                <a:latin typeface="Georgia" panose="02040502050405020303" pitchFamily="18" charset="0"/>
              </a:rPr>
              <a:t>Кадомский</a:t>
            </a:r>
            <a:r>
              <a:rPr lang="ru-RU" sz="2000" b="1" i="1" dirty="0">
                <a:latin typeface="Georgia" panose="02040502050405020303" pitchFamily="18" charset="0"/>
              </a:rPr>
              <a:t> технологический техникум»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21" y="1391478"/>
            <a:ext cx="11413365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Адрес: Рязанская область, р.п. Кадом, ул. Московская, д.32</a:t>
            </a: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Адрес общежития: Рязанская область, р.п. Кадом, ул. Первомайская, д.4</a:t>
            </a: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Доступная среда: По зрению –  32%, По слуху –  32%, НОДА (мобильные) – 31%, НОДА (на коляске) –  32%, УО – 29%   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Профессии для лиц с ОВЗ и инвалидностью: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856897"/>
              </p:ext>
            </p:extLst>
          </p:nvPr>
        </p:nvGraphicFramePr>
        <p:xfrm>
          <a:off x="384313" y="3616803"/>
          <a:ext cx="11413366" cy="271109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76469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2636741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68808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744236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55309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72562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18511 Слесарь по ремонту автомобилей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0" algn="l" fontAlgn="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Кадомский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районный дом культуры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67842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19601 Швея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4840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16675 Повар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4314" y="2378986"/>
          <a:ext cx="1119876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00909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696072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158651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943130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Эл.почта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bugktt@rambler.ru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http://kadomtt.ru/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https://vk.com/kadomtt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8(49139) 5-19-51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8" name="Рисунок 7" descr="КТТ эмблем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1348" y="41346"/>
            <a:ext cx="1204137" cy="120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26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052" y="183970"/>
            <a:ext cx="9229514" cy="833947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</a:t>
            </a:r>
            <a:r>
              <a:rPr lang="ru-RU" sz="2000" b="1" i="1" dirty="0" err="1">
                <a:latin typeface="Georgia" panose="02040502050405020303" pitchFamily="18" charset="0"/>
              </a:rPr>
              <a:t>Клепиковский</a:t>
            </a:r>
            <a:r>
              <a:rPr lang="ru-RU" sz="2000" b="1" i="1" dirty="0">
                <a:latin typeface="Georgia" panose="02040502050405020303" pitchFamily="18" charset="0"/>
              </a:rPr>
              <a:t> технологический техникум»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85" y="1240971"/>
            <a:ext cx="11055382" cy="536686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391030, Рязанская область, г. Спас-Клепики, ул. Московская, д. 33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391030, Рязанская область, г. Спас-Клепики, ул. Московская, д. 23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25%, По слуху –  27%, НОДА (мобильные) – 24%, НОДА (на коляске) – 27%, УО – 25% 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для лиц с ОВЗ и инвалидностью: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381185"/>
              </p:ext>
            </p:extLst>
          </p:nvPr>
        </p:nvGraphicFramePr>
        <p:xfrm>
          <a:off x="778185" y="3491381"/>
          <a:ext cx="10983687" cy="242100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766877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710813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753032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126258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558941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63925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16199 Оператор электронно-вычислительных и вычислительных машин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39329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16909 Портной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45442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19601 Швея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18511 Слесарь по ремонту автомобилей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Русвата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4745" y="2236741"/>
          <a:ext cx="11108821" cy="5591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395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825780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402097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54139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55919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u="none" kern="1200" dirty="0" err="1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tehno</a:t>
                      </a:r>
                      <a:r>
                        <a:rPr lang="ru-RU" sz="1400" u="none" kern="1200" dirty="0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400" u="none" kern="1200" dirty="0" err="1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teh</a:t>
                      </a:r>
                      <a:r>
                        <a:rPr lang="ru-RU" sz="1400" u="none" kern="1200" dirty="0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400" u="none" kern="1200" dirty="0" err="1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klepiki</a:t>
                      </a:r>
                      <a:r>
                        <a:rPr lang="ru-RU" sz="1400" u="none" kern="1200" dirty="0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</a:t>
                      </a:r>
                      <a:r>
                        <a:rPr lang="en-US" sz="1400" u="none" kern="1200" dirty="0" err="1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ryazan</a:t>
                      </a:r>
                      <a:r>
                        <a:rPr lang="ru-RU" sz="1400" u="none" kern="1200" dirty="0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400" u="none" kern="1200" dirty="0" err="1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gov</a:t>
                      </a:r>
                      <a:r>
                        <a:rPr lang="ru-RU" sz="1400" u="none" kern="1200" dirty="0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400" u="none" kern="1200" dirty="0" err="1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ru</a:t>
                      </a:r>
                      <a:endParaRPr lang="ru-RU" sz="1400" b="1" u="non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</a:rPr>
                        <a:t>https://klepikisktt.nubex.ru/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VK  https://vk.com/sktt62_professionalitet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49142)2-63-54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8" name="Рисунок 7" descr="C:\Users\NIX\Desktop\РЕКВИЗИТЫ\Герб КТТ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5" t="12991" r="10039" b="17836"/>
          <a:stretch/>
        </p:blipFill>
        <p:spPr bwMode="auto">
          <a:xfrm>
            <a:off x="1268963" y="140240"/>
            <a:ext cx="1045029" cy="9514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552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688" y="261257"/>
            <a:ext cx="9059111" cy="1130221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</a:t>
            </a:r>
            <a:br>
              <a:rPr lang="ru-RU" sz="2000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"Михайловский техникум имени А. </a:t>
            </a:r>
            <a:r>
              <a:rPr lang="ru-RU" sz="2000" b="1" i="1" dirty="0" err="1">
                <a:latin typeface="Georgia" panose="02040502050405020303" pitchFamily="18" charset="0"/>
              </a:rPr>
              <a:t>Мерзлова</a:t>
            </a:r>
            <a:r>
              <a:rPr lang="ru-RU" sz="2000" b="1" i="1" dirty="0">
                <a:latin typeface="Georgia" panose="02040502050405020303" pitchFamily="18" charset="0"/>
              </a:rPr>
              <a:t>"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1478"/>
            <a:ext cx="1096948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391710, Рязанская область, г. Михайлов, ул. Воеводина, д. 15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391710, Рязанская область, г. Михайлов, ул. Воеводина, д. 9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64%, По слуху –  67%, НОДА (мобильные) – 71%, НОДА (на коляске) –  72%, УО – 67%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для лиц с ОВЗ и инвалидностью: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93155"/>
              </p:ext>
            </p:extLst>
          </p:nvPr>
        </p:nvGraphicFramePr>
        <p:xfrm>
          <a:off x="814990" y="4285575"/>
          <a:ext cx="10983687" cy="179731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097146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866740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0851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97435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4677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13450 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Маляр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года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ОГБПОУ «Михайловский техникум имени А.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Мерзлова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81742"/>
              </p:ext>
            </p:extLst>
          </p:nvPr>
        </p:nvGraphicFramePr>
        <p:xfrm>
          <a:off x="838315" y="2822161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15834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909476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914008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mtmerzlova@mail.ru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bg1"/>
                          </a:solidFill>
                        </a:rPr>
                        <a:t>tehnikum2013.edusite.ru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https://vk.com/merzlov62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</a:t>
                      </a:r>
                      <a:r>
                        <a:rPr lang="ru-RU" sz="1600" kern="1200" dirty="0">
                          <a:solidFill>
                            <a:schemeClr val="bg1"/>
                          </a:solidFill>
                        </a:rPr>
                        <a:t>(49130) 2-11-08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8" name="Рисунок 7" descr="MRybOGjSRb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4314" y="78741"/>
            <a:ext cx="1910374" cy="149525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78351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112" y="168965"/>
            <a:ext cx="8759687" cy="1080715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«Рязанский многопрофильный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455174"/>
            <a:ext cx="11221277" cy="5233861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390025, г. Рязань, ул. Кутузова, д. 46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нет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47%, По слуху – 48%, НОДА (мобильные) – 52%, НОДА (на коляске) –  53%, УО – 49%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для лиц с ОВЗ и инвалидностью: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956428"/>
              </p:ext>
            </p:extLst>
          </p:nvPr>
        </p:nvGraphicFramePr>
        <p:xfrm>
          <a:off x="586409" y="4072104"/>
          <a:ext cx="10858339" cy="20693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33353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4069993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769806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4385187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755563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45425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19137 Тестовод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18874 Столяр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  <a:tr h="41703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18511 Слесарь по ремонту автомобилей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369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216348"/>
              </p:ext>
            </p:extLst>
          </p:nvPr>
        </p:nvGraphicFramePr>
        <p:xfrm>
          <a:off x="627482" y="2625997"/>
          <a:ext cx="10937035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0844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308111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292276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mp.coll.rzn@ryazan.gov.ru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https://tsfi-ryazan.ru/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 </a:t>
                      </a:r>
                      <a:r>
                        <a:rPr lang="en-US" sz="1400" u="sng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https://vk.com/club31572726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4912) 75-55-32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1026" name="Picture 2" descr="https://tsfi-ryazan.ru/img/images/emblem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21" y="207104"/>
            <a:ext cx="936596" cy="114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15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769164" y="168840"/>
            <a:ext cx="10137914" cy="125245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1" i="1" strike="noStrike" spc="-1" dirty="0">
                <a:solidFill>
                  <a:schemeClr val="dk1"/>
                </a:solidFill>
                <a:latin typeface="Georgia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strike="noStrike" spc="-1" dirty="0">
                <a:solidFill>
                  <a:schemeClr val="dk1"/>
                </a:solidFill>
                <a:latin typeface="Georgia"/>
              </a:rPr>
            </a:br>
            <a:r>
              <a:rPr lang="ru-RU" sz="2000" b="1" i="1" strike="noStrike" spc="-1" dirty="0">
                <a:solidFill>
                  <a:schemeClr val="dk1"/>
                </a:solidFill>
                <a:latin typeface="Georgia"/>
              </a:rPr>
              <a:t>«Ряжский колледж имени Героя Советского Союза А.М. Серебрякова»</a:t>
            </a:r>
            <a:endParaRPr lang="ru-RU" sz="20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838080" y="1540564"/>
            <a:ext cx="10968840" cy="514751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1600" b="0" strike="noStrike" spc="-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Рязанская область, г. Ряжск ул. М. Горького д.115; г. Кораблино ул. Зубковой 50</a:t>
            </a:r>
            <a:endParaRPr lang="ru-RU" sz="1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1600" b="0" strike="noStrike" spc="-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Рязанская область ул. Пушкина 4а; г. Кораблино ул.  Зубковой, д 50, стр.13</a:t>
            </a:r>
            <a:endParaRPr lang="ru-RU" sz="1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001"/>
              </a:spcBef>
              <a:buNone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</a:t>
            </a: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18%, По слуху –  19%, НОДА (мобильные) – 18%, НОДА (на коляске) –  19%, УО – 19%</a:t>
            </a:r>
          </a:p>
          <a:p>
            <a:pPr>
              <a:spcBef>
                <a:spcPts val="1001"/>
              </a:spcBef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1400" spc="-1" dirty="0">
              <a:solidFill>
                <a:schemeClr val="dk1"/>
              </a:solidFill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buNone/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Профессии/специальности для лиц с ОВЗ и инвалидностью:</a:t>
            </a:r>
            <a:endParaRPr lang="ru-RU" sz="1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0" name="Таблица 5"/>
          <p:cNvGraphicFramePr/>
          <p:nvPr>
            <p:extLst>
              <p:ext uri="{D42A27DB-BD31-4B8C-83A1-F6EECF244321}">
                <p14:modId xmlns:p14="http://schemas.microsoft.com/office/powerpoint/2010/main" val="3913086093"/>
              </p:ext>
            </p:extLst>
          </p:nvPr>
        </p:nvGraphicFramePr>
        <p:xfrm>
          <a:off x="838080" y="3829544"/>
          <a:ext cx="10547675" cy="188284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784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1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5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4133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76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19601 Швея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5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13450 Маляр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804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19727 Штукатур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1" name="Таблица 6"/>
          <p:cNvGraphicFramePr/>
          <p:nvPr>
            <p:extLst/>
          </p:nvPr>
        </p:nvGraphicFramePr>
        <p:xfrm>
          <a:off x="824040" y="2657657"/>
          <a:ext cx="10936440" cy="370800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3808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 .почта </a:t>
                      </a:r>
                      <a:r>
                        <a:rPr lang="en-US" sz="1800" u="sng" strike="noStrike" spc="-1" dirty="0"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coll.ryazhsk@ryazan.gov.ru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60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</a:t>
                      </a:r>
                      <a:r>
                        <a:rPr lang="en-US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rk-62/</a:t>
                      </a:r>
                      <a:r>
                        <a:rPr lang="en-US" sz="160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60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  https://vk.com/rdtru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</a:t>
                      </a: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49132)2-12-33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2" name="Рисунок 3"/>
          <p:cNvPicPr/>
          <p:nvPr/>
        </p:nvPicPr>
        <p:blipFill>
          <a:blip r:embed="rId3"/>
          <a:stretch/>
        </p:blipFill>
        <p:spPr>
          <a:xfrm>
            <a:off x="560301" y="168840"/>
            <a:ext cx="1208864" cy="1252456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0671"/>
            <a:ext cx="1597743" cy="15089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296" y="180671"/>
            <a:ext cx="8789504" cy="150898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latin typeface="Georgia" panose="02040502050405020303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</a:rPr>
              <a:t>«</a:t>
            </a:r>
            <a:r>
              <a:rPr lang="ru-RU" sz="2000" b="1" i="1" dirty="0" err="1">
                <a:latin typeface="Georgia" panose="02040502050405020303" pitchFamily="18" charset="0"/>
              </a:rPr>
              <a:t>Шацкий</a:t>
            </a:r>
            <a:r>
              <a:rPr lang="ru-RU" sz="2000" b="1" i="1" dirty="0">
                <a:latin typeface="Georgia" panose="02040502050405020303" pitchFamily="18" charset="0"/>
              </a:rPr>
              <a:t> агротехнологический техникум»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931" y="1689651"/>
            <a:ext cx="11469756" cy="4999383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Адрес: Рязанская область, г. Шацк, ул. </a:t>
            </a:r>
            <a:r>
              <a:rPr lang="ru-RU" sz="15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Цюрупы</a:t>
            </a:r>
            <a:r>
              <a:rPr lang="ru-RU" sz="15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д.26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 общежития: г. Шацк, ул. Свободы, д.4 В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Доступная среда: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 34%, По слуху –  35%, НОДА (мобильные) – 36%, НОДА (на коляске) – 35%, УО – 36%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Профессии для лиц с ОВЗ и инвалидностью: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125522"/>
              </p:ext>
            </p:extLst>
          </p:nvPr>
        </p:nvGraphicFramePr>
        <p:xfrm>
          <a:off x="384313" y="3982612"/>
          <a:ext cx="11121481" cy="206284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34569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179346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846814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43748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617004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1145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0792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16675 Повар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1год 10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Кленова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Елена Владимировна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71130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19727 Штукатур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1год 10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"Концентрат"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4313" y="2800419"/>
          <a:ext cx="11121481" cy="30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72154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819782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11811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717734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agro.teh.shatsk@ryazan.gov.ru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https://schatt.rzn.eduru.ru/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https://vk.com/public153430511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49147)2-25-99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89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824" y="168964"/>
            <a:ext cx="8562975" cy="1361661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Georgia" panose="02040502050405020303" pitchFamily="18" charset="0"/>
              </a:rPr>
              <a:t>«Сараевский многофункциональный  колледж»</a:t>
            </a:r>
            <a:endParaRPr lang="ru-RU" sz="20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0017"/>
            <a:ext cx="10969487" cy="5059018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391870, Рязанская область, Сараевский район,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Сараи ул. Ленина, д. 194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391870, Рязанская область, Сараевский район, </a:t>
            </a:r>
            <a:r>
              <a:rPr lang="ru-RU" sz="15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Сараи ул. Ленина, д. 204 А</a:t>
            </a:r>
          </a:p>
          <a:p>
            <a:pPr marL="0" indent="0">
              <a:buNone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зрению –  32%, По слуху –  34%, НОДА (мобильные) – 35%, НОДА (на коляске) –  32%,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УО – 33%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для лиц с ОВЗ и инвалидностью</a:t>
            </a:r>
            <a:r>
              <a:rPr lang="ru-RU" sz="1800" dirty="0"/>
              <a:t>: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59232"/>
              </p:ext>
            </p:extLst>
          </p:nvPr>
        </p:nvGraphicFramePr>
        <p:xfrm>
          <a:off x="777348" y="3904055"/>
          <a:ext cx="10845692" cy="149008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09261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4265182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2428609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3342640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</a:tblGrid>
              <a:tr h="111498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16199 Оператор ЭВМ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24000" y="2708105"/>
          <a:ext cx="10937035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7577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847975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545383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err="1"/>
                        <a:t>Эл.почта</a:t>
                      </a:r>
                      <a:r>
                        <a:rPr lang="ru-RU" sz="1600" dirty="0"/>
                        <a:t> </a:t>
                      </a:r>
                      <a:r>
                        <a:rPr lang="en-US" sz="1600" dirty="0"/>
                        <a:t>mf.coll.sarai@ryazan.gov.ru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ru-RU" sz="1600" dirty="0" err="1"/>
                        <a:t>айт</a:t>
                      </a:r>
                      <a:r>
                        <a:rPr lang="en-US" sz="1600" dirty="0"/>
                        <a:t> http://www.sarai-prof.ru/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VK  https://vk.com/club98706163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 (</a:t>
                      </a:r>
                      <a:r>
                        <a:rPr lang="ru-RU" sz="1600" dirty="0"/>
                        <a:t>49148)31737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33" y="168964"/>
            <a:ext cx="1945165" cy="136166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5817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6465" y="168965"/>
            <a:ext cx="8377334" cy="121778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Областное  государственное бюджетное профессиональное</a:t>
            </a:r>
            <a:b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образовательное учреждение</a:t>
            </a:r>
            <a:b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«Шиловский агротехнологический техникум»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1478"/>
            <a:ext cx="10969487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391537, 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Инякино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Шиловский р-н, Рязанская область,  ул.Садовая ,д.6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общежития: : 391537, 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Инякино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Шиловский р-н, Рязанская область, ул.Садовая д.4, д.5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42%, По слуху –  47%, НОДА (мобильные) – 47%, НОДА (на коляске) – 48%, УО – 45%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для лиц с ОВЗ и инвалидностью: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694679"/>
              </p:ext>
            </p:extLst>
          </p:nvPr>
        </p:nvGraphicFramePr>
        <p:xfrm>
          <a:off x="878521" y="3912042"/>
          <a:ext cx="10983687" cy="1554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3303037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808514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584580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79513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375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18511 Слесарь по ремонту автомобилей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 10 месяцев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АвтоСервис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Тонар, </a:t>
                      </a: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"Концентрат"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63310"/>
              </p:ext>
            </p:extLst>
          </p:nvPr>
        </p:nvGraphicFramePr>
        <p:xfrm>
          <a:off x="838199" y="2689529"/>
          <a:ext cx="10937035" cy="4569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64026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941983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333309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897717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456944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Эл. почта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inbox.shat@mail.ru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xn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--80a0bav.xn--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https://vk.com/club216558366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 (49136)2-53-80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21" y="149998"/>
            <a:ext cx="1906699" cy="113481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25996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4" y="34359"/>
            <a:ext cx="1462548" cy="13812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5B71C-554F-4C4B-AA9C-0178EF8C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942" y="365125"/>
            <a:ext cx="8917858" cy="847449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>
                <a:latin typeface="Georgia" panose="02040502050405020303" pitchFamily="18" charset="0"/>
              </a:rPr>
              <a:t>Областное государственное бюджетное профессиональное образовательное учреждение </a:t>
            </a:r>
            <a:br>
              <a:rPr lang="ru-RU" sz="2200" b="1" i="1" dirty="0">
                <a:latin typeface="Georgia" panose="02040502050405020303" pitchFamily="18" charset="0"/>
              </a:rPr>
            </a:br>
            <a:r>
              <a:rPr lang="ru-RU" sz="2200" b="1" i="1" dirty="0">
                <a:latin typeface="Georgia" panose="02040502050405020303" pitchFamily="18" charset="0"/>
              </a:rPr>
              <a:t>«</a:t>
            </a:r>
            <a:r>
              <a:rPr lang="ru-RU" sz="2200" b="1" i="1" dirty="0" err="1">
                <a:latin typeface="Georgia" panose="02040502050405020303" pitchFamily="18" charset="0"/>
              </a:rPr>
              <a:t>Шацкий</a:t>
            </a:r>
            <a:r>
              <a:rPr lang="ru-RU" sz="2200" b="1" i="1" dirty="0">
                <a:latin typeface="Georgia" panose="02040502050405020303" pitchFamily="18" charset="0"/>
              </a:rPr>
              <a:t> агротехнологический техникум»</a:t>
            </a:r>
            <a:endParaRPr lang="ru-RU" sz="2200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FBB135-A153-406B-8DEA-483DCF50C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245" y="1391478"/>
            <a:ext cx="11183441" cy="5297557"/>
          </a:xfrm>
        </p:spPr>
        <p:txBody>
          <a:bodyPr/>
          <a:lstStyle/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Адрес: 391550, Рязанская область, г. Шацк, ул. </a:t>
            </a:r>
            <a:r>
              <a:rPr lang="ru-RU" sz="17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Цюрупы</a:t>
            </a:r>
            <a:r>
              <a:rPr lang="ru-RU" sz="1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д.26</a:t>
            </a: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 общежития: 391550, Рязанская область, г. Шацк, ул. Свободы, д.4В</a:t>
            </a: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среда: По зрению –  34%, По слуху –  35%, НОДА (мобильные) – 36%, НОДА (на коляске) – 35%, УО – 36% </a:t>
            </a:r>
          </a:p>
          <a:p>
            <a:pPr marL="0" indent="0">
              <a:buNone/>
            </a:pPr>
            <a:endParaRPr lang="ru-RU" sz="1700" dirty="0"/>
          </a:p>
          <a:p>
            <a:pPr marL="0" indent="0">
              <a:buNone/>
            </a:pPr>
            <a:endParaRPr lang="ru-RU" sz="1000" i="1" dirty="0">
              <a:latin typeface="Georgia" panose="02040502050405020303" pitchFamily="18" charset="0"/>
              <a:ea typeface="+mj-ea"/>
              <a:cs typeface="+mj-cs"/>
            </a:endParaRPr>
          </a:p>
          <a:p>
            <a:pPr marL="0" indent="0">
              <a:buNone/>
            </a:pPr>
            <a:endParaRPr lang="ru-RU" sz="2000" i="1" dirty="0">
              <a:latin typeface="Georgia" panose="02040502050405020303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Профессии для лиц с ОВЗ и инвалидностью: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BA3A17-0A7C-4D11-8AD8-89DC4218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766932"/>
              </p:ext>
            </p:extLst>
          </p:nvPr>
        </p:nvGraphicFramePr>
        <p:xfrm>
          <a:off x="724121" y="3943664"/>
          <a:ext cx="10983687" cy="21945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6707">
                  <a:extLst>
                    <a:ext uri="{9D8B030D-6E8A-4147-A177-3AD203B41FA5}">
                      <a16:colId xmlns:a16="http://schemas.microsoft.com/office/drawing/2014/main" val="2356392615"/>
                    </a:ext>
                  </a:extLst>
                </a:gridCol>
                <a:gridCol w="2975366">
                  <a:extLst>
                    <a:ext uri="{9D8B030D-6E8A-4147-A177-3AD203B41FA5}">
                      <a16:colId xmlns:a16="http://schemas.microsoft.com/office/drawing/2014/main" val="3610771393"/>
                    </a:ext>
                  </a:extLst>
                </a:gridCol>
                <a:gridCol w="1887793">
                  <a:extLst>
                    <a:ext uri="{9D8B030D-6E8A-4147-A177-3AD203B41FA5}">
                      <a16:colId xmlns:a16="http://schemas.microsoft.com/office/drawing/2014/main" val="4293536621"/>
                    </a:ext>
                  </a:extLst>
                </a:gridCol>
                <a:gridCol w="2772697">
                  <a:extLst>
                    <a:ext uri="{9D8B030D-6E8A-4147-A177-3AD203B41FA5}">
                      <a16:colId xmlns:a16="http://schemas.microsoft.com/office/drawing/2014/main" val="1931704832"/>
                    </a:ext>
                  </a:extLst>
                </a:gridCol>
                <a:gridCol w="2721124">
                  <a:extLst>
                    <a:ext uri="{9D8B030D-6E8A-4147-A177-3AD203B41FA5}">
                      <a16:colId xmlns:a16="http://schemas.microsoft.com/office/drawing/2014/main" val="1975050208"/>
                    </a:ext>
                  </a:extLst>
                </a:gridCol>
              </a:tblGrid>
              <a:tr h="85456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профессии/специальности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обучения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Заболевания, с которыми возможно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работодателя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46246"/>
                  </a:ext>
                </a:extLst>
              </a:tr>
              <a:tr h="50792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16675 Повар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1год 10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Шацкая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Нива-Строй»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85367"/>
                  </a:ext>
                </a:extLst>
              </a:tr>
              <a:tr h="55679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19727 Штукатур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1год 10 месяцев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Интеллектуальные нарушения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"Концентрат"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654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8156D37-841D-4138-9E16-1251B9CD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763589"/>
              </p:ext>
            </p:extLst>
          </p:nvPr>
        </p:nvGraphicFramePr>
        <p:xfrm>
          <a:off x="624245" y="2800285"/>
          <a:ext cx="11183441" cy="320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64412">
                  <a:extLst>
                    <a:ext uri="{9D8B030D-6E8A-4147-A177-3AD203B41FA5}">
                      <a16:colId xmlns:a16="http://schemas.microsoft.com/office/drawing/2014/main" val="3602112189"/>
                    </a:ext>
                  </a:extLst>
                </a:gridCol>
                <a:gridCol w="2988424">
                  <a:extLst>
                    <a:ext uri="{9D8B030D-6E8A-4147-A177-3AD203B41FA5}">
                      <a16:colId xmlns:a16="http://schemas.microsoft.com/office/drawing/2014/main" val="3404054877"/>
                    </a:ext>
                  </a:extLst>
                </a:gridCol>
                <a:gridCol w="3207153">
                  <a:extLst>
                    <a:ext uri="{9D8B030D-6E8A-4147-A177-3AD203B41FA5}">
                      <a16:colId xmlns:a16="http://schemas.microsoft.com/office/drawing/2014/main" val="3498573368"/>
                    </a:ext>
                  </a:extLst>
                </a:gridCol>
                <a:gridCol w="1723452">
                  <a:extLst>
                    <a:ext uri="{9D8B030D-6E8A-4147-A177-3AD203B41FA5}">
                      <a16:colId xmlns:a16="http://schemas.microsoft.com/office/drawing/2014/main" val="19144003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chemeClr val="bg1"/>
                          </a:solidFill>
                        </a:rPr>
                        <a:t>Эл.почта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agro.teh.shatsk@ryazan.gov.ru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ru-RU" sz="1500" dirty="0" err="1">
                          <a:solidFill>
                            <a:schemeClr val="bg1"/>
                          </a:solidFill>
                        </a:rPr>
                        <a:t>айт</a:t>
                      </a:r>
                      <a:r>
                        <a:rPr lang="ru-RU" sz="15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https://schatt.rzn.eduru.ru/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VK 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https://vk.com/public153430511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8 (</a:t>
                      </a:r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49147)2-25-99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091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312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2111</Words>
  <Application>Microsoft Office PowerPoint</Application>
  <PresentationFormat>Широкоэкранный</PresentationFormat>
  <Paragraphs>337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Century Schoolbook</vt:lpstr>
      <vt:lpstr>Georgia</vt:lpstr>
      <vt:lpstr>Microsoft Sans Serif</vt:lpstr>
      <vt:lpstr>Times New Roman</vt:lpstr>
      <vt:lpstr>Office Theme</vt:lpstr>
      <vt:lpstr>Профориентационный атлас профессий для лиц с инвалидностью и ОВЗ с интеллектуальными нарушениями в профессиональных образовательных организациях  Рязанской области</vt:lpstr>
      <vt:lpstr>Презентация PowerPoint</vt:lpstr>
      <vt:lpstr>Информация о БПОО Рязанской области</vt:lpstr>
      <vt:lpstr>Ресурсно-учебно-методический центр среднего профессионального образования</vt:lpstr>
      <vt:lpstr>ТОП-10 профессий</vt:lpstr>
      <vt:lpstr>Областное государственное бюджетное профессиональное образовательное учреждение  «Рязанский железнодорожный колледж»</vt:lpstr>
      <vt:lpstr>Областное государственное бюджетное профессиональное образовательное учреждение  «Кадомский технологический техникум»</vt:lpstr>
      <vt:lpstr>Областное государственное бюджетное профессиональное  образовательное учреждение  «Клепиковский технологический техникум»</vt:lpstr>
      <vt:lpstr>Областное государственное бюджетное профессиональное образовательное учреждение  "Михайловский техникум имени А. Мерзлова" </vt:lpstr>
      <vt:lpstr>Областное государственное бюджетное профессиональное образовательное учреждение  «Рязанский многопрофильный колледж»</vt:lpstr>
      <vt:lpstr>Областное государственное бюджетное профессиональное образовательное учреждение  «Ряжский колледж имени Героя Советского Союза А.М. Серебрякова»</vt:lpstr>
      <vt:lpstr>Областное государственное бюджетное профессиональное образовательное учреждение  «Шацкий агротехнологический техникум»</vt:lpstr>
      <vt:lpstr>Областное государственное бюджетное профессиональное образовательное учреждение  «Сараевский многофункциональный  колледж»</vt:lpstr>
      <vt:lpstr>Областное  государственное бюджетное профессиональное образовательное учреждение «Шиловский агротехнологический техникум» </vt:lpstr>
      <vt:lpstr>Областное государственное бюджетное профессиональное образовательное учреждение  «Шацкий агротехнологический техникум»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Профориентационный атлас профессий для лиц с инвалидностью и ОВЗ с интеллектуальными нарушениями в профессиональных образовательных организациях  Рязанской области</dc:title>
  <dc:creator>Tatiana</dc:creator>
  <cp:lastModifiedBy>Tatiana</cp:lastModifiedBy>
  <cp:revision>20</cp:revision>
  <dcterms:created xsi:type="dcterms:W3CDTF">2024-10-21T08:55:36Z</dcterms:created>
  <dcterms:modified xsi:type="dcterms:W3CDTF">2024-10-22T13:22:03Z</dcterms:modified>
</cp:coreProperties>
</file>